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1" r:id="rId2"/>
    <p:sldId id="287" r:id="rId3"/>
    <p:sldId id="288" r:id="rId4"/>
    <p:sldId id="334" r:id="rId5"/>
    <p:sldId id="335" r:id="rId6"/>
    <p:sldId id="289" r:id="rId7"/>
    <p:sldId id="291" r:id="rId8"/>
    <p:sldId id="293" r:id="rId9"/>
    <p:sldId id="362" r:id="rId10"/>
    <p:sldId id="294" r:id="rId11"/>
    <p:sldId id="363" r:id="rId12"/>
    <p:sldId id="295" r:id="rId13"/>
    <p:sldId id="364" r:id="rId14"/>
    <p:sldId id="332" r:id="rId15"/>
    <p:sldId id="333" r:id="rId16"/>
    <p:sldId id="342" r:id="rId17"/>
    <p:sldId id="343" r:id="rId18"/>
    <p:sldId id="301" r:id="rId19"/>
    <p:sldId id="336" r:id="rId20"/>
    <p:sldId id="337" r:id="rId21"/>
    <p:sldId id="338" r:id="rId22"/>
    <p:sldId id="296" r:id="rId23"/>
    <p:sldId id="311" r:id="rId24"/>
    <p:sldId id="312" r:id="rId25"/>
    <p:sldId id="313" r:id="rId26"/>
    <p:sldId id="339" r:id="rId27"/>
    <p:sldId id="340" r:id="rId28"/>
    <p:sldId id="34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2FA"/>
    <a:srgbClr val="FC301A"/>
    <a:srgbClr val="CC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728" autoAdjust="0"/>
  </p:normalViewPr>
  <p:slideViewPr>
    <p:cSldViewPr>
      <p:cViewPr>
        <p:scale>
          <a:sx n="66" d="100"/>
          <a:sy n="66" d="100"/>
        </p:scale>
        <p:origin x="-64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36"/>
    </p:cViewPr>
  </p:sorterViewPr>
  <p:notesViewPr>
    <p:cSldViewPr>
      <p:cViewPr varScale="1">
        <p:scale>
          <a:sx n="53" d="100"/>
          <a:sy n="53" d="100"/>
        </p:scale>
        <p:origin x="-12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CF09A4-05CE-4518-BFFF-76CA6FF99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57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7AC0EB-5050-4F71-8802-1D41960A9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3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1505E1-497B-4878-9C4B-B67F1C09AC87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3B3DCA-7604-445F-9E32-279897A5A3A7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3F232F-831A-42D5-B8F6-51E87CBCC968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B9609-EE57-4932-B474-9F04824BCFB9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081134-CFFC-440C-9FE4-D76B520584CB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2A0ED-81C0-42F8-A2F5-1FA98EFBD821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CDF942-C680-418C-8453-913673D9B314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0C6D5-3589-4DB3-AE10-4D92871AAFFC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5CB07-D3C7-4FD1-9738-9DDA46B180D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DA14A6-0EE2-4F98-BD70-0FA91C701748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CCEA4D-AC80-426B-8DD2-CF59B1DF57EE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8F4EF5-35D0-4B9B-BDD1-FC6F2D799DD3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D6DD9D-C594-4509-9353-A192FC7639D7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704F3D-2BE8-437D-AD69-C4F5C4FB8D3D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E41345-C058-4CC0-90C7-4591694D359B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645CF3-6902-4AA3-A13D-409A9D1E0C63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CDCF65-69CB-4D75-80BB-53F5B2E5830B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86C3C8-0CE3-4159-A2AC-F6145B7BAE87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A2341D-8AAB-4941-9D0A-C2C3A141A361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E216B4-8400-4808-966E-E44CEBD77337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994752-9CC2-49AB-9CFC-C26D018AB616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C628F8-7B35-42FD-AA8C-BC6E762FC9A6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F2100-20BA-4EA7-BD31-C3FFBB4B887C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9EA780-6843-4389-AF2C-34063447C1B4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A39A94-7802-43F9-8B59-5A91D612E4B9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EF47-334B-4605-8AF1-8CB5BC425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244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942BA-A02D-4E13-B5F0-5F2A472D4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5373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74638"/>
            <a:ext cx="17907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521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DEF79-60CA-4BDB-9A9F-23F508575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9654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8856-F4D0-423D-A8CE-E0E000023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522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C26F-5A35-4856-8D8A-A509CFB8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493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600200"/>
            <a:ext cx="34671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3938588"/>
            <a:ext cx="34671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3F0B-25EC-4620-8DDC-B621FA721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2869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274638"/>
            <a:ext cx="716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684E-4935-4631-8F05-A743622CB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35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547F-77C7-4021-BBBD-8F1C19CF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18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74A1-EE29-428E-8D21-D557F8A3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603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C57E-FDB5-45DA-8A08-7EE40C64F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618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79DF-24DE-442E-A029-8002EEF5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1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77A2-3443-4E00-85C7-EB10030BC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647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7CF04-8A70-4EFA-A52B-E4411CDC4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675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D3509-6E77-46CF-89AA-B0B0488E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151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86175-0D8C-4A5F-8FB3-73223C993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618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8A724E-82F4-443E-8062-968862AFB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land.k12.mo.us/faculty/tburke/assignment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own.com/sp2000/machines2000/inclinedplane2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19800"/>
            <a:ext cx="6400800" cy="38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Simple Machines</a:t>
            </a:r>
          </a:p>
        </p:txBody>
      </p:sp>
      <p:pic>
        <p:nvPicPr>
          <p:cNvPr id="2051" name="Picture 7" descr="simplemachin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46200"/>
            <a:ext cx="62484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3962400" cy="1676400"/>
          </a:xfrm>
        </p:spPr>
        <p:txBody>
          <a:bodyPr/>
          <a:lstStyle/>
          <a:p>
            <a:pPr eaLnBrk="1" hangingPunct="1"/>
            <a:r>
              <a:rPr lang="en-US" smtClean="0"/>
              <a:t>Second Class Lever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124200"/>
            <a:ext cx="3657600" cy="205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The load is between the pivot point (fulcrum) and the effort.</a:t>
            </a:r>
            <a:r>
              <a:rPr lang="en-US" sz="2800" smtClean="0">
                <a:latin typeface="Times New Roman" pitchFamily="18" charset="0"/>
              </a:rPr>
              <a:t> </a:t>
            </a:r>
          </a:p>
        </p:txBody>
      </p:sp>
      <p:pic>
        <p:nvPicPr>
          <p:cNvPr id="70660" name="Picture 4" descr="Lever 2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1371600"/>
            <a:ext cx="4800600" cy="425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WordArt 7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class lever examples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Nutcracker</a:t>
            </a:r>
          </a:p>
          <a:p>
            <a:r>
              <a:rPr lang="en-US" smtClean="0"/>
              <a:t>Wheelbarrow</a:t>
            </a:r>
          </a:p>
          <a:p>
            <a:r>
              <a:rPr lang="en-US" smtClean="0"/>
              <a:t>car door </a:t>
            </a:r>
          </a:p>
          <a:p>
            <a:endParaRPr lang="en-US" smtClean="0"/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3" name="Picture 2" descr="http://www.infoplease.com/images/ency196levers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000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http://learn.uci.edu/media/OC08/11004/OC0811004_L6Class2Lev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65722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1066800"/>
            <a:ext cx="3581400" cy="2057400"/>
          </a:xfrm>
        </p:spPr>
        <p:txBody>
          <a:bodyPr/>
          <a:lstStyle/>
          <a:p>
            <a:pPr eaLnBrk="1" hangingPunct="1"/>
            <a:r>
              <a:rPr lang="en-US" smtClean="0"/>
              <a:t>Third Class Lever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3733800"/>
            <a:ext cx="3810000" cy="1524000"/>
          </a:xfrm>
        </p:spPr>
        <p:txBody>
          <a:bodyPr/>
          <a:lstStyle/>
          <a:p>
            <a:pPr eaLnBrk="1" hangingPunct="1"/>
            <a:r>
              <a:rPr lang="en-US" sz="2400" smtClean="0"/>
              <a:t>The effort is between the pivot point (fulcrum) and the load. </a:t>
            </a:r>
          </a:p>
        </p:txBody>
      </p:sp>
      <p:pic>
        <p:nvPicPr>
          <p:cNvPr id="13316" name="Picture 4" descr="Lever 3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19200"/>
            <a:ext cx="4800600" cy="425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WordArt 7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class lever examples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2209800"/>
          </a:xfrm>
        </p:spPr>
        <p:txBody>
          <a:bodyPr/>
          <a:lstStyle/>
          <a:p>
            <a:r>
              <a:rPr lang="en-US" smtClean="0"/>
              <a:t>Broom</a:t>
            </a:r>
          </a:p>
          <a:p>
            <a:r>
              <a:rPr lang="en-US" smtClean="0"/>
              <a:t>Tweezers</a:t>
            </a:r>
          </a:p>
          <a:p>
            <a:r>
              <a:rPr lang="en-US" smtClean="0"/>
              <a:t>Tongs</a:t>
            </a:r>
          </a:p>
          <a:p>
            <a:r>
              <a:rPr lang="en-US" smtClean="0"/>
              <a:t>Fishing rod </a:t>
            </a:r>
          </a:p>
        </p:txBody>
      </p:sp>
      <p:pic>
        <p:nvPicPr>
          <p:cNvPr id="14340" name="Picture 2" descr="http://learn.uci.edu/media/OC08/11004/OC0811004_L6Class3Levers.gi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038600"/>
            <a:ext cx="6934200" cy="2613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This basic equation is used to calculate the Effort and Load of a lever</a:t>
            </a:r>
          </a:p>
          <a:p>
            <a:pPr eaLnBrk="1" hangingPunct="1"/>
            <a:r>
              <a:rPr lang="en-US" sz="2400" smtClean="0"/>
              <a:t>Equation:</a:t>
            </a:r>
          </a:p>
          <a:p>
            <a:pPr lvl="1" eaLnBrk="1" hangingPunct="1"/>
            <a:r>
              <a:rPr lang="en-US" sz="2000" smtClean="0"/>
              <a:t>(E)*(ED) = (L)*(LD)</a:t>
            </a:r>
          </a:p>
          <a:p>
            <a:pPr lvl="2" eaLnBrk="1" hangingPunct="1"/>
            <a:r>
              <a:rPr lang="en-US" sz="1800" smtClean="0"/>
              <a:t>E stands for </a:t>
            </a:r>
            <a:r>
              <a:rPr lang="en-US" sz="1800" b="1" smtClean="0"/>
              <a:t>effort</a:t>
            </a:r>
            <a:r>
              <a:rPr lang="en-US" sz="1800" smtClean="0"/>
              <a:t>, the amount of weight pushing on a lever required to </a:t>
            </a:r>
            <a:r>
              <a:rPr lang="en-US" sz="1800" b="1" smtClean="0"/>
              <a:t>move</a:t>
            </a:r>
            <a:r>
              <a:rPr lang="en-US" sz="1800" smtClean="0"/>
              <a:t> the load</a:t>
            </a:r>
          </a:p>
          <a:p>
            <a:pPr lvl="2" eaLnBrk="1" hangingPunct="1"/>
            <a:r>
              <a:rPr lang="en-US" sz="1800" smtClean="0"/>
              <a:t>L stands for </a:t>
            </a:r>
            <a:r>
              <a:rPr lang="en-US" sz="1800" b="1" smtClean="0"/>
              <a:t>load</a:t>
            </a:r>
            <a:r>
              <a:rPr lang="en-US" sz="1800" smtClean="0"/>
              <a:t>, the amount of </a:t>
            </a:r>
            <a:r>
              <a:rPr lang="en-US" sz="1800" b="1" smtClean="0"/>
              <a:t>weight</a:t>
            </a:r>
            <a:r>
              <a:rPr lang="en-US" sz="1800" smtClean="0"/>
              <a:t> the lever is trying to move</a:t>
            </a:r>
          </a:p>
          <a:p>
            <a:pPr lvl="2" eaLnBrk="1" hangingPunct="1"/>
            <a:r>
              <a:rPr lang="en-US" sz="1800" smtClean="0"/>
              <a:t>ED stands for </a:t>
            </a:r>
            <a:r>
              <a:rPr lang="en-US" sz="1800" b="1" smtClean="0"/>
              <a:t>effort distance, </a:t>
            </a:r>
            <a:r>
              <a:rPr lang="en-US" sz="1800" smtClean="0"/>
              <a:t>the distance between where the </a:t>
            </a:r>
            <a:r>
              <a:rPr lang="en-US" sz="1800" b="1" smtClean="0"/>
              <a:t>effort</a:t>
            </a:r>
            <a:r>
              <a:rPr lang="en-US" sz="1800" smtClean="0"/>
              <a:t> is taking place and the </a:t>
            </a:r>
            <a:r>
              <a:rPr lang="en-US" sz="1800" b="1" smtClean="0"/>
              <a:t>fulcrum</a:t>
            </a:r>
          </a:p>
          <a:p>
            <a:pPr lvl="2" eaLnBrk="1" hangingPunct="1"/>
            <a:r>
              <a:rPr lang="en-US" sz="1800" smtClean="0"/>
              <a:t>LD stands for </a:t>
            </a:r>
            <a:r>
              <a:rPr lang="en-US" sz="1800" b="1" smtClean="0"/>
              <a:t>load distance, </a:t>
            </a:r>
            <a:r>
              <a:rPr lang="en-US" sz="1800" smtClean="0"/>
              <a:t>the distance between where the </a:t>
            </a:r>
            <a:r>
              <a:rPr lang="en-US" sz="1800" b="1" smtClean="0"/>
              <a:t>load</a:t>
            </a:r>
            <a:r>
              <a:rPr lang="en-US" sz="1800" smtClean="0"/>
              <a:t> is placed and the </a:t>
            </a:r>
            <a:r>
              <a:rPr lang="en-US" sz="1800" b="1" smtClean="0"/>
              <a:t>fulcrum</a:t>
            </a:r>
            <a:endParaRPr lang="en-US" sz="2000" b="1" smtClean="0"/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944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248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Sample Problem: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 250 lb force is applied to a 6 foot long lever with the fulcrum located 2 feet from the load.  How much load can be lifted using this force?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Equation: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(E) X (ED) = (L) X (LD)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(250Lbs)(4feet) = (L)(2feet)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1000ft-lbs = 2L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 = 500 lbs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944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27241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5715000" y="3962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C301A"/>
                </a:solidFill>
              </a:rPr>
              <a:t>2 ft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810000" y="38862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C301A"/>
                </a:solidFill>
              </a:rPr>
              <a:t>4 ft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/>
      <p:bldP spid="1556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Mechanical Advantage is achieved when a </a:t>
            </a:r>
            <a:r>
              <a:rPr lang="en-US" smtClean="0">
                <a:solidFill>
                  <a:srgbClr val="FF0000"/>
                </a:solidFill>
              </a:rPr>
              <a:t>smaller force </a:t>
            </a:r>
            <a:r>
              <a:rPr lang="en-US" smtClean="0"/>
              <a:t>is used to move a </a:t>
            </a:r>
            <a:r>
              <a:rPr lang="en-US" smtClean="0">
                <a:solidFill>
                  <a:srgbClr val="FF0000"/>
                </a:solidFill>
              </a:rPr>
              <a:t>larger force</a:t>
            </a:r>
          </a:p>
          <a:p>
            <a:pPr eaLnBrk="1" hangingPunct="1"/>
            <a:r>
              <a:rPr lang="en-US" smtClean="0"/>
              <a:t>For a lever Mechanical Advantage is calculated using the equation:</a:t>
            </a:r>
          </a:p>
          <a:p>
            <a:pPr marL="457200" lvl="1" indent="0" eaLnBrk="1" hangingPunct="1">
              <a:buFontTx/>
              <a:buNone/>
            </a:pPr>
            <a:r>
              <a:rPr lang="en-US" b="1" smtClean="0"/>
              <a:t>MA = L / E</a:t>
            </a:r>
          </a:p>
          <a:p>
            <a:pPr lvl="2" eaLnBrk="1" hangingPunct="1"/>
            <a:r>
              <a:rPr lang="en-US" smtClean="0"/>
              <a:t>MA stands for mechanical advantage</a:t>
            </a:r>
          </a:p>
          <a:p>
            <a:pPr lvl="2" eaLnBrk="1" hangingPunct="1"/>
            <a:r>
              <a:rPr lang="en-US" smtClean="0"/>
              <a:t>L stands for resistance or load</a:t>
            </a:r>
          </a:p>
          <a:p>
            <a:pPr lvl="2" eaLnBrk="1" hangingPunct="1"/>
            <a:r>
              <a:rPr lang="en-US" smtClean="0"/>
              <a:t>E stands for effort</a:t>
            </a:r>
          </a:p>
          <a:p>
            <a:pPr eaLnBrk="1" hangingPunct="1"/>
            <a:endParaRPr lang="en-US" smtClean="0"/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7086600" cy="4602163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In the previous problem a 250lb effort was required to move a 500lb load.  Calculate the mechanical advantage.</a:t>
            </a:r>
          </a:p>
          <a:p>
            <a:pPr eaLnBrk="1" hangingPunct="1"/>
            <a:r>
              <a:rPr lang="en-US" sz="2800" smtClean="0"/>
              <a:t>Equation:</a:t>
            </a:r>
          </a:p>
          <a:p>
            <a:pPr lvl="2" eaLnBrk="1" hangingPunct="1"/>
            <a:r>
              <a:rPr lang="en-US" sz="2000" smtClean="0"/>
              <a:t>MA = L / E</a:t>
            </a:r>
          </a:p>
          <a:p>
            <a:pPr lvl="2" eaLnBrk="1" hangingPunct="1"/>
            <a:r>
              <a:rPr lang="en-US" sz="2000" smtClean="0"/>
              <a:t>MA = (500lbs) / (250lbs)</a:t>
            </a:r>
          </a:p>
          <a:p>
            <a:pPr lvl="2" eaLnBrk="1" hangingPunct="1"/>
            <a:r>
              <a:rPr lang="en-US" sz="2000" smtClean="0"/>
              <a:t>MA = 2</a:t>
            </a:r>
          </a:p>
          <a:p>
            <a:pPr lvl="2" eaLnBrk="1" hangingPunct="1">
              <a:buFontTx/>
              <a:buNone/>
            </a:pPr>
            <a:endParaRPr lang="en-US" sz="2000" smtClean="0"/>
          </a:p>
          <a:p>
            <a:pPr lvl="2" eaLnBrk="1" hangingPunct="1">
              <a:buFontTx/>
              <a:buNone/>
            </a:pPr>
            <a:r>
              <a:rPr lang="en-US" sz="2000" smtClean="0"/>
              <a:t>Therefore for every one input needed you can</a:t>
            </a:r>
          </a:p>
          <a:p>
            <a:pPr lvl="2" eaLnBrk="1" hangingPunct="1">
              <a:buFontTx/>
              <a:buNone/>
            </a:pPr>
            <a:r>
              <a:rPr lang="en-US" sz="2000" smtClean="0"/>
              <a:t>achieve two outputs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2590800"/>
            <a:ext cx="7315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wheel and axle is a very popular simple machine.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 a wheel and axle to be a simple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must be an effort, load and fulcrum.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These are </a:t>
            </a:r>
            <a:r>
              <a:rPr lang="en-US" sz="2000" smtClean="0">
                <a:solidFill>
                  <a:srgbClr val="FC301A"/>
                </a:solidFill>
              </a:rPr>
              <a:t>not</a:t>
            </a:r>
            <a:r>
              <a:rPr lang="en-US" sz="2000" smtClean="0"/>
              <a:t>  wheel and axle simple machines: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wagon, a toy car, or a push cart.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What </a:t>
            </a:r>
            <a:r>
              <a:rPr lang="en-US" sz="2000" smtClean="0">
                <a:solidFill>
                  <a:srgbClr val="FC301A"/>
                </a:solidFill>
              </a:rPr>
              <a:t>is</a:t>
            </a:r>
            <a:r>
              <a:rPr lang="en-US" sz="2000" smtClean="0"/>
              <a:t> a wheel and axle simple machine?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Any wheel that is attached to an axle that makes something move</a:t>
            </a:r>
          </a:p>
        </p:txBody>
      </p:sp>
      <p:pic>
        <p:nvPicPr>
          <p:cNvPr id="77828" name="Picture 4" descr="Wheeldraw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1143000"/>
            <a:ext cx="44418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Wheel &amp; Axle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27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mechanical advantage of a wheel and axle is based upon two measurements:</a:t>
            </a:r>
          </a:p>
          <a:p>
            <a:pPr eaLnBrk="1" hangingPunct="1">
              <a:buFontTx/>
              <a:buNone/>
            </a:pPr>
            <a:r>
              <a:rPr lang="en-US" smtClean="0"/>
              <a:t>	1. Radius of the wheel</a:t>
            </a:r>
          </a:p>
          <a:p>
            <a:pPr eaLnBrk="1" hangingPunct="1">
              <a:buFontTx/>
              <a:buNone/>
            </a:pPr>
            <a:r>
              <a:rPr lang="en-US" smtClean="0"/>
              <a:t>	2. Radius of the </a:t>
            </a:r>
          </a:p>
          <a:p>
            <a:pPr eaLnBrk="1" hangingPunct="1">
              <a:buFontTx/>
              <a:buNone/>
            </a:pPr>
            <a:r>
              <a:rPr lang="en-US" smtClean="0"/>
              <a:t>	    axle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733800"/>
            <a:ext cx="33909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162800" cy="4525963"/>
          </a:xfrm>
        </p:spPr>
        <p:txBody>
          <a:bodyPr/>
          <a:lstStyle/>
          <a:p>
            <a:pPr marL="609600" indent="-609600" eaLnBrk="1" hangingPunct="1"/>
            <a:r>
              <a:rPr lang="en-US" sz="2800" smtClean="0"/>
              <a:t>Simple machines make our work easier.</a:t>
            </a:r>
          </a:p>
          <a:p>
            <a:pPr marL="990600" lvl="1" indent="-533400" eaLnBrk="1" hangingPunct="1"/>
            <a:r>
              <a:rPr lang="en-US" smtClean="0"/>
              <a:t> We use less effort to move an object. </a:t>
            </a:r>
          </a:p>
          <a:p>
            <a:pPr marL="609600" indent="-609600" eaLnBrk="1" hangingPunct="1"/>
            <a:r>
              <a:rPr lang="en-US" sz="2800" smtClean="0"/>
              <a:t>All simple machines belong to one of two families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FC301A"/>
                </a:solidFill>
              </a:rPr>
              <a:t>The inclined plane family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FC301A"/>
                </a:solidFill>
              </a:rPr>
              <a:t>The lever family. </a:t>
            </a:r>
          </a:p>
          <a:p>
            <a:pPr marL="609600" indent="-609600" eaLnBrk="1" hangingPunct="1"/>
            <a:r>
              <a:rPr lang="en-US" sz="2800" smtClean="0"/>
              <a:t>There are six simple machines </a:t>
            </a:r>
          </a:p>
          <a:p>
            <a:pPr marL="990600" lvl="1" indent="-533400" eaLnBrk="1" hangingPunct="1"/>
            <a:r>
              <a:rPr lang="en-US" smtClean="0"/>
              <a:t>wedge, ramp, screw, lever, wheel and axle, and pulley. 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equation used to calculate Mechanical Advantage of a wheel and axle is </a:t>
            </a:r>
          </a:p>
          <a:p>
            <a:pPr lvl="1" eaLnBrk="1" hangingPunct="1"/>
            <a:r>
              <a:rPr lang="en-US" sz="2400" b="1" smtClean="0">
                <a:solidFill>
                  <a:srgbClr val="FC301A"/>
                </a:solidFill>
              </a:rPr>
              <a:t>MA = Radius of Wheel (Rw) / Radius of Axle (Ra)</a:t>
            </a:r>
          </a:p>
          <a:p>
            <a:pPr lvl="1" eaLnBrk="1" hangingPunct="1"/>
            <a:r>
              <a:rPr lang="en-US" smtClean="0"/>
              <a:t>In the example</a:t>
            </a:r>
          </a:p>
          <a:p>
            <a:pPr lvl="1" eaLnBrk="1" hangingPunct="1">
              <a:buFontTx/>
              <a:buNone/>
            </a:pPr>
            <a:r>
              <a:rPr lang="en-US" smtClean="0"/>
              <a:t>	illustrated here:</a:t>
            </a:r>
          </a:p>
          <a:p>
            <a:pPr lvl="1" eaLnBrk="1" hangingPunct="1">
              <a:buFontTx/>
              <a:buNone/>
            </a:pPr>
            <a:r>
              <a:rPr lang="en-US" smtClean="0"/>
              <a:t>		Rw = 5</a:t>
            </a:r>
          </a:p>
          <a:p>
            <a:pPr lvl="1" eaLnBrk="1" hangingPunct="1">
              <a:buFontTx/>
              <a:buNone/>
            </a:pPr>
            <a:r>
              <a:rPr lang="en-US" smtClean="0"/>
              <a:t>		Ra = 1</a:t>
            </a:r>
          </a:p>
          <a:p>
            <a:pPr lvl="1" eaLnBrk="1" hangingPunct="1"/>
            <a:endParaRPr lang="en-US" smtClean="0"/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33909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Using the equation previously established we can determine the following: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Therefore the axle must spin one rotation for the wheel to move 5 times the distance.</a:t>
            </a:r>
          </a:p>
        </p:txBody>
      </p:sp>
      <p:sp>
        <p:nvSpPr>
          <p:cNvPr id="22531" name="WordArt 5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352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5720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A pulley is a simple machine made with a rope, belt or chain wrapped around a wheel.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pulley changes the  direction of the force, making it easier to move things.</a:t>
            </a:r>
          </a:p>
        </p:txBody>
      </p:sp>
      <p:pic>
        <p:nvPicPr>
          <p:cNvPr id="72708" name="Picture 4" descr="Pulley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362200"/>
            <a:ext cx="3903663" cy="310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800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The Pulley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2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2667000" y="1295400"/>
            <a:ext cx="419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Fixed Pulley</a:t>
            </a:r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3200400" y="2362200"/>
            <a:ext cx="5638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Used to move items.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/>
              <a:t>  Such as a flag up a pole.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A single fixed pulley is good for light objects.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Pulleys are used to change direction of movement, or to link parts of a mechanism together.</a:t>
            </a:r>
          </a:p>
        </p:txBody>
      </p:sp>
      <p:pic>
        <p:nvPicPr>
          <p:cNvPr id="90140" name="Picture 28" descr="b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38941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0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0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0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0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7" grpId="0"/>
      <p:bldP spid="90138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4191000" y="1981200"/>
            <a:ext cx="4572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/>
              <a:t>A rope is wrapped around two or more pulleys. </a:t>
            </a:r>
          </a:p>
          <a:p>
            <a:pPr eaLnBrk="1" hangingPunct="1">
              <a:buFontTx/>
              <a:buChar char="•"/>
            </a:pPr>
            <a:r>
              <a:rPr lang="en-US" sz="2400"/>
              <a:t>As the rope is pulled, the weight moves up slower than the speed that the rope. </a:t>
            </a:r>
          </a:p>
          <a:p>
            <a:pPr eaLnBrk="1" hangingPunct="1">
              <a:buFontTx/>
              <a:buChar char="•"/>
            </a:pPr>
            <a:r>
              <a:rPr lang="en-US" sz="2400"/>
              <a:t>The reduction in speed results in an increase in the force on the weight.</a:t>
            </a:r>
          </a:p>
          <a:p>
            <a:pPr eaLnBrk="1" hangingPunct="1">
              <a:buFontTx/>
              <a:buChar char="•"/>
            </a:pPr>
            <a:r>
              <a:rPr lang="en-US" sz="2400"/>
              <a:t>The increase in force depends on the number pulleys. 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4114800" y="1219200"/>
            <a:ext cx="470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Compound Pulley</a:t>
            </a:r>
          </a:p>
        </p:txBody>
      </p:sp>
      <p:pic>
        <p:nvPicPr>
          <p:cNvPr id="91162" name="Picture 26" descr="180px-Polispasto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35756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build="p"/>
      <p:bldP spid="911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Belt Drives</a:t>
            </a:r>
          </a:p>
        </p:txBody>
      </p:sp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762000" y="43434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/>
              <a:t>Belt drives are used transfer rotational motion from one axis to another.</a:t>
            </a:r>
          </a:p>
          <a:p>
            <a:pPr eaLnBrk="1" hangingPunct="1">
              <a:buFontTx/>
              <a:buChar char="•"/>
            </a:pPr>
            <a:r>
              <a:rPr lang="en-US" sz="2400"/>
              <a:t>By crossing the belt, the direction of rotation can be changed. </a:t>
            </a:r>
          </a:p>
          <a:p>
            <a:pPr eaLnBrk="1" hangingPunct="1">
              <a:buFontTx/>
              <a:buChar char="•"/>
            </a:pPr>
            <a:r>
              <a:rPr lang="en-US" sz="2400"/>
              <a:t>Two different sizes of pulleys can be used to slow the speed of rotation.</a:t>
            </a:r>
          </a:p>
        </p:txBody>
      </p:sp>
      <p:pic>
        <p:nvPicPr>
          <p:cNvPr id="92206" name="Picture 46" descr="image0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5867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3" grpId="0" build="p"/>
      <p:bldP spid="92203" grpI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600200"/>
            <a:ext cx="4191000" cy="4525963"/>
          </a:xfrm>
        </p:spPr>
        <p:txBody>
          <a:bodyPr/>
          <a:lstStyle/>
          <a:p>
            <a:pPr marL="609600" indent="-609600" eaLnBrk="1" hangingPunct="1"/>
            <a:r>
              <a:rPr lang="en-US" sz="2400" smtClean="0"/>
              <a:t>Mechanical Advantage of a pulley is based upon two measurements: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smtClean="0"/>
              <a:t>The distance of the effort (ED)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smtClean="0"/>
              <a:t>The distance of the load (LD)</a:t>
            </a:r>
          </a:p>
          <a:p>
            <a:pPr marL="990600" lvl="1" indent="-533400" eaLnBrk="1" hangingPunct="1">
              <a:buFontTx/>
              <a:buNone/>
            </a:pPr>
            <a:endParaRPr lang="en-US" sz="2000" smtClean="0"/>
          </a:p>
          <a:p>
            <a:pPr marL="990600" lvl="1" indent="-533400" eaLnBrk="1" hangingPunct="1">
              <a:buFontTx/>
              <a:buNone/>
            </a:pPr>
            <a:r>
              <a:rPr lang="en-US" sz="3200" smtClean="0"/>
              <a:t>Equation:</a:t>
            </a:r>
          </a:p>
          <a:p>
            <a:pPr marL="990600" lvl="1" indent="-533400" eaLnBrk="1" hangingPunct="1">
              <a:buFontTx/>
              <a:buNone/>
            </a:pPr>
            <a:r>
              <a:rPr lang="en-US" sz="3200" smtClean="0"/>
              <a:t>- MA = ED / LD</a:t>
            </a:r>
          </a:p>
        </p:txBody>
      </p:sp>
      <p:pic>
        <p:nvPicPr>
          <p:cNvPr id="27652" name="Picture 6" descr="fixed_pulley_25757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1743075"/>
            <a:ext cx="27146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example illustrated here determine the mechanical advantage if:</a:t>
            </a:r>
          </a:p>
          <a:p>
            <a:pPr lvl="1" eaLnBrk="1" hangingPunct="1"/>
            <a:r>
              <a:rPr lang="en-US" smtClean="0"/>
              <a:t>Effort Distance (ED) = 8ft</a:t>
            </a:r>
          </a:p>
          <a:p>
            <a:pPr lvl="1" eaLnBrk="1" hangingPunct="1"/>
            <a:r>
              <a:rPr lang="en-US" smtClean="0"/>
              <a:t>Load Distance (LD) = 2ft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28676" name="Picture 6" descr="pulley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647700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the equation used to calculate mechanical advantage of a pulley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 = ED / 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 = (8) /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 = 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Therefore in order to move an 8lb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load with 2lbs effort it will require 4 times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effort distance.</a:t>
            </a:r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295400"/>
            <a:ext cx="4038600" cy="1219200"/>
          </a:xfrm>
        </p:spPr>
        <p:txBody>
          <a:bodyPr/>
          <a:lstStyle/>
          <a:p>
            <a:pPr eaLnBrk="1" hangingPunct="1"/>
            <a:r>
              <a:rPr lang="en-US" smtClean="0"/>
              <a:t>Inclined Plane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676400" y="2667000"/>
            <a:ext cx="7010400" cy="292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The inclined plane is the simplest machine of all the machines.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 ramp is a single inclined plane.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 wedge is made of two inclined planes.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The </a:t>
            </a:r>
            <a:r>
              <a:rPr lang="en-US" sz="2500" b="1" smtClean="0"/>
              <a:t>longer the plane (ramp), </a:t>
            </a:r>
            <a:r>
              <a:rPr lang="en-US" sz="2500" smtClean="0"/>
              <a:t>the easier it is to do the work.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 However, it will </a:t>
            </a:r>
            <a:r>
              <a:rPr lang="en-US" sz="2100" b="1" smtClean="0"/>
              <a:t>take a much longer time </a:t>
            </a:r>
            <a:r>
              <a:rPr lang="en-US" sz="2100" smtClean="0"/>
              <a:t>to do the work.</a:t>
            </a:r>
            <a:r>
              <a:rPr lang="en-US" sz="2100" smtClean="0">
                <a:latin typeface="Times New Roman" pitchFamily="18" charset="0"/>
                <a:hlinkClick r:id="rId3"/>
              </a:rPr>
              <a:t> </a:t>
            </a:r>
            <a:endParaRPr lang="en-US" sz="2100" smtClean="0">
              <a:latin typeface="Times New Roman" pitchFamily="18" charset="0"/>
            </a:endParaRPr>
          </a:p>
        </p:txBody>
      </p:sp>
      <p:pic>
        <p:nvPicPr>
          <p:cNvPr id="64516" name="Picture 4" descr="Plane"/>
          <p:cNvPicPr>
            <a:picLocks noChangeAspect="1" noChangeArrowheads="1" noCro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600200"/>
            <a:ext cx="5105400" cy="395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5562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Ramp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smtClean="0"/>
              <a:t>The mechanical advantage of an inclined plane is equal to the length of the slope (s) divided by the height (h) of the rise.</a:t>
            </a:r>
          </a:p>
          <a:p>
            <a:pPr eaLnBrk="1" hangingPunct="1"/>
            <a:r>
              <a:rPr lang="en-US" smtClean="0"/>
              <a:t>MA = Slope length (s) / rise height (h) </a:t>
            </a:r>
          </a:p>
          <a:p>
            <a:pPr eaLnBrk="1" hangingPunct="1"/>
            <a:endParaRPr lang="en-US" smtClean="0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609600" y="274638"/>
            <a:ext cx="8077200" cy="944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Mechanical Advantage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19600"/>
            <a:ext cx="6781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Example, </a:t>
            </a:r>
          </a:p>
          <a:p>
            <a:pPr lvl="1" eaLnBrk="1" hangingPunct="1"/>
            <a:r>
              <a:rPr lang="en-US" smtClean="0"/>
              <a:t>For the inclined plane illustrated here, Lets assume: </a:t>
            </a:r>
          </a:p>
          <a:p>
            <a:pPr lvl="2" eaLnBrk="1" hangingPunct="1"/>
            <a:r>
              <a:rPr lang="en-US" smtClean="0"/>
              <a:t>Slope (S) = 15 feet </a:t>
            </a:r>
          </a:p>
          <a:p>
            <a:pPr lvl="2" eaLnBrk="1" hangingPunct="1"/>
            <a:r>
              <a:rPr lang="en-US" smtClean="0"/>
              <a:t>Height (H) = 3 feet</a:t>
            </a:r>
          </a:p>
          <a:p>
            <a:pPr lvl="2" eaLnBrk="1" hangingPunct="1"/>
            <a:r>
              <a:rPr lang="en-US" smtClean="0"/>
              <a:t>The mechanical advantage would be?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7162800" cy="868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76800"/>
            <a:ext cx="41910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3200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38600" y="2362200"/>
            <a:ext cx="4724400" cy="4267200"/>
          </a:xfrm>
        </p:spPr>
        <p:txBody>
          <a:bodyPr/>
          <a:lstStyle/>
          <a:p>
            <a:pPr eaLnBrk="1" hangingPunct="1"/>
            <a:r>
              <a:rPr lang="en-US" sz="2800" smtClean="0"/>
              <a:t>The screw is also another type of inclined plane. </a:t>
            </a:r>
          </a:p>
          <a:p>
            <a:pPr eaLnBrk="1" hangingPunct="1"/>
            <a:r>
              <a:rPr lang="en-US" sz="2800" smtClean="0"/>
              <a:t>For example, the road up the mountain. </a:t>
            </a:r>
          </a:p>
          <a:p>
            <a:pPr lvl="1" eaLnBrk="1" hangingPunct="1"/>
            <a:r>
              <a:rPr lang="en-US" smtClean="0"/>
              <a:t>We can go up the mountain with this type of inclined plane. </a:t>
            </a:r>
          </a:p>
          <a:p>
            <a:pPr lvl="1" eaLnBrk="1" hangingPunct="1"/>
            <a:r>
              <a:rPr lang="en-US" smtClean="0"/>
              <a:t>However, a lot more time will be needed.</a:t>
            </a:r>
          </a:p>
        </p:txBody>
      </p:sp>
      <p:pic>
        <p:nvPicPr>
          <p:cNvPr id="65540" name="Picture 4" descr="Screw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19200"/>
            <a:ext cx="3395663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5334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Screw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29400" y="1600200"/>
            <a:ext cx="22860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Levers are one of the basic tools that were probably used in prehistoric times.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Levers were first described about 260 BC by the ancient Greek mathematician Archimedes (287-212 BC).</a:t>
            </a:r>
            <a:r>
              <a:rPr lang="en-US" sz="2000" smtClean="0">
                <a:latin typeface="Times New Roman" pitchFamily="18" charset="0"/>
              </a:rPr>
              <a:t> </a:t>
            </a: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705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Levers</a:t>
            </a:r>
          </a:p>
        </p:txBody>
      </p:sp>
      <p:pic>
        <p:nvPicPr>
          <p:cNvPr id="8196" name="Picture 6" descr="Lever I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676400"/>
            <a:ext cx="66294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3124200"/>
            <a:ext cx="3886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First Class Lever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62600" y="4648200"/>
            <a:ext cx="33528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the pivot point (fulcrum) is between the effort and the load. </a:t>
            </a:r>
          </a:p>
        </p:txBody>
      </p:sp>
      <p:pic>
        <p:nvPicPr>
          <p:cNvPr id="69636" name="Picture 4" descr="Lever 1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4800600" cy="425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WordArt 6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7467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Class Notes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class lever examples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>
          <a:xfrm flipH="1">
            <a:off x="5067300" y="4945063"/>
            <a:ext cx="3543300" cy="18462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5" name="Content Placeholder 4"/>
          <p:cNvSpPr>
            <a:spLocks noGrp="1"/>
          </p:cNvSpPr>
          <p:nvPr>
            <p:ph sz="quarter" idx="3"/>
          </p:nvPr>
        </p:nvSpPr>
        <p:spPr>
          <a:xfrm>
            <a:off x="5791200" y="4724400"/>
            <a:ext cx="3276600" cy="2133600"/>
          </a:xfrm>
        </p:spPr>
        <p:txBody>
          <a:bodyPr/>
          <a:lstStyle/>
          <a:p>
            <a:pPr eaLnBrk="1" hangingPunct="1"/>
            <a:r>
              <a:rPr lang="en-US" smtClean="0"/>
              <a:t>Scissors</a:t>
            </a:r>
          </a:p>
          <a:p>
            <a:pPr eaLnBrk="1" hangingPunct="1"/>
            <a:r>
              <a:rPr lang="en-US" smtClean="0"/>
              <a:t>Seesaw</a:t>
            </a:r>
          </a:p>
          <a:p>
            <a:pPr eaLnBrk="1" hangingPunct="1"/>
            <a:r>
              <a:rPr lang="en-US" smtClean="0"/>
              <a:t>crowbar</a:t>
            </a:r>
          </a:p>
        </p:txBody>
      </p:sp>
      <p:pic>
        <p:nvPicPr>
          <p:cNvPr id="10246" name="Picture 2" descr="https://encrypted-tbn3.gstatic.com/images?q=tbn:ANd9GcRkVD7gAf-QXJ8coe9u60BYWzh92il1N4PfW0gXqFhPlms6-kP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30099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 descr="C:\Users\dianneOC\AppData\Local\Microsoft\Windows\Temporary Internet Files\Content.IE5\UX7181T1\MM90028367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600200"/>
            <a:ext cx="2981325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C:\Users\dianneOC\AppData\Local\Microsoft\Windows\Temporary Internet Files\Content.IE5\Y5IE3B4P\MP90038706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4183063"/>
            <a:ext cx="3657600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1045</Words>
  <Application>Microsoft Office PowerPoint</Application>
  <PresentationFormat>On-screen Show (4:3)</PresentationFormat>
  <Paragraphs>184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Default Design</vt:lpstr>
      <vt:lpstr>PowerPoint Presentation</vt:lpstr>
      <vt:lpstr>PowerPoint Presentation</vt:lpstr>
      <vt:lpstr>Inclined Plane</vt:lpstr>
      <vt:lpstr>PowerPoint Presentation</vt:lpstr>
      <vt:lpstr>PowerPoint Presentation</vt:lpstr>
      <vt:lpstr>PowerPoint Presentation</vt:lpstr>
      <vt:lpstr>PowerPoint Presentation</vt:lpstr>
      <vt:lpstr>First Class Lever</vt:lpstr>
      <vt:lpstr>1st class lever examples</vt:lpstr>
      <vt:lpstr>Second Class Lever</vt:lpstr>
      <vt:lpstr>2nd class lever examples</vt:lpstr>
      <vt:lpstr>Third Class Lever</vt:lpstr>
      <vt:lpstr>3rd class lever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 Rosnik</dc:creator>
  <cp:lastModifiedBy>dogrady-cunniff</cp:lastModifiedBy>
  <cp:revision>148</cp:revision>
  <dcterms:created xsi:type="dcterms:W3CDTF">2003-07-02T14:14:39Z</dcterms:created>
  <dcterms:modified xsi:type="dcterms:W3CDTF">2013-02-11T19:43:53Z</dcterms:modified>
</cp:coreProperties>
</file>